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2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0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6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9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9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8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0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3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EFF4D2-3DAF-87F3-49DB-630D515E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fr-FR" sz="9600" dirty="0">
                <a:latin typeface="Segoe UI" panose="020F0502020204030204" pitchFamily="34" charset="0"/>
                <a:cs typeface="Segoe UI" panose="020F0502020204030204" pitchFamily="34" charset="0"/>
              </a:rPr>
              <a:t>Galilée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3A990E-9BC2-0602-8995-6505A7B5B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fr-FR" dirty="0" err="1"/>
              <a:t>Oyhenart</a:t>
            </a:r>
            <a:r>
              <a:rPr lang="fr-FR" dirty="0"/>
              <a:t> Margot, Janiaud Ines </a:t>
            </a:r>
          </a:p>
        </p:txBody>
      </p:sp>
      <p:pic>
        <p:nvPicPr>
          <p:cNvPr id="26" name="Graphic 6" descr="Earth Globe Americas">
            <a:extLst>
              <a:ext uri="{FF2B5EF4-FFF2-40B4-BE49-F238E27FC236}">
                <a16:creationId xmlns:a16="http://schemas.microsoft.com/office/drawing/2014/main" id="{A7107E4D-7394-C09A-D7A1-F1AF51A9E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6E05AA-010D-5E52-E4D3-12154ED4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018" y="855145"/>
            <a:ext cx="4818888" cy="1476801"/>
          </a:xfrm>
        </p:spPr>
        <p:txBody>
          <a:bodyPr vert="horz" lIns="228600" tIns="228600" rIns="228600" bIns="0" rtlCol="0" anchor="b">
            <a:normAutofit/>
          </a:bodyPr>
          <a:lstStyle/>
          <a:p>
            <a:r>
              <a:rPr lang="en-US" sz="5400"/>
              <a:t>Biographie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169E7E-9B4F-E7CF-2977-B61EBD2D9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1487"/>
          <a:stretch/>
        </p:blipFill>
        <p:spPr>
          <a:xfrm>
            <a:off x="630936" y="707786"/>
            <a:ext cx="5458968" cy="5442428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space réservé du contenu 37">
            <a:extLst>
              <a:ext uri="{FF2B5EF4-FFF2-40B4-BE49-F238E27FC236}">
                <a16:creationId xmlns:a16="http://schemas.microsoft.com/office/drawing/2014/main" id="{CF667D9C-1126-42E5-DEEB-B0285513B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911" y="3220424"/>
            <a:ext cx="4792716" cy="1983218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13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2CF8020A-B215-DC13-B0E2-9EB94350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endParaRPr lang="fr-FR" sz="320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BE2D770-07B1-5F4E-AE18-EBB7C5A07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16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D9C4EF-8B83-213E-E93C-EBA25866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8735" y="2540506"/>
            <a:ext cx="3684026" cy="2430046"/>
          </a:xfrm>
        </p:spPr>
        <p:txBody>
          <a:bodyPr>
            <a:noAutofit/>
          </a:bodyPr>
          <a:lstStyle/>
          <a:p>
            <a:r>
              <a:rPr lang="fr-FR" sz="2500" dirty="0"/>
              <a:t>Légende sûrement inventée par son étudiant </a:t>
            </a:r>
          </a:p>
          <a:p>
            <a:r>
              <a:rPr lang="fr-FR" sz="2500" dirty="0"/>
              <a:t>L’objet le plus lourd serait le premier à arriver au sol confirmant ainsi la théorie dominante de la chute des corps d’Aristote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6007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9D334B-03D3-B997-D6FE-8EF2877D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fr-FR" sz="5400"/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7D786764-21EB-5624-FB8B-B641D107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fr-FR" sz="2200" dirty="0"/>
              <a:t>Relation d(t)=at</a:t>
            </a:r>
            <a:r>
              <a:rPr lang="fr-FR" sz="2200" b="0" i="0" u="none" strike="noStrike" dirty="0">
                <a:effectLst/>
              </a:rPr>
              <a:t>2</a:t>
            </a:r>
          </a:p>
          <a:p>
            <a:r>
              <a:rPr lang="fr-FR" sz="2200" dirty="0"/>
              <a:t>Permettant de mener ses calculs sur la trajectoire d’un projectile </a:t>
            </a:r>
          </a:p>
          <a:p>
            <a:r>
              <a:rPr lang="fr-FR" sz="2200" dirty="0"/>
              <a:t>Démontrant qu’il s’agit d’une parabole correspondant à une accélération constante vers le bas</a:t>
            </a:r>
          </a:p>
          <a:p>
            <a:r>
              <a:rPr lang="fr-FR" sz="2200" dirty="0"/>
              <a:t>Même trajectoire pour tous les boulets de canon suggérant que tous les objets tombent avec une même accélération d’environ 10 mètres de secondes en plus par seconde. </a:t>
            </a:r>
            <a:endParaRPr lang="en-US" sz="22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12911AF-DDC3-EA80-52A6-9440E86CD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25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424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45138D-C7A8-FA23-0C91-67FC4FC9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 fontScale="90000"/>
          </a:bodyPr>
          <a:lstStyle/>
          <a:p>
            <a:r>
              <a:rPr lang="fr-FR">
                <a:solidFill>
                  <a:schemeClr val="bg1"/>
                </a:solidFill>
              </a:rPr>
              <a:t>Comment Galilée </a:t>
            </a:r>
            <a:r>
              <a:rPr lang="fr-FR" dirty="0">
                <a:solidFill>
                  <a:schemeClr val="bg1"/>
                </a:solidFill>
              </a:rPr>
              <a:t>a-t-il démenti </a:t>
            </a:r>
            <a:r>
              <a:rPr lang="fr-FR">
                <a:solidFill>
                  <a:schemeClr val="bg1"/>
                </a:solidFill>
              </a:rPr>
              <a:t>la théorie </a:t>
            </a:r>
            <a:r>
              <a:rPr lang="fr-FR" dirty="0">
                <a:solidFill>
                  <a:schemeClr val="bg1"/>
                </a:solidFill>
              </a:rPr>
              <a:t>d’Aristote ?</a:t>
            </a:r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A04DDE-21F6-EE3D-5E56-814B9439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Normalement, la pastèque attachée à la pomme tombe plus vite qu’une pastèque seule</a:t>
            </a:r>
            <a:r>
              <a:rPr lang="fr-FR" sz="2000">
                <a:solidFill>
                  <a:schemeClr val="bg1"/>
                </a:solidFill>
              </a:rPr>
              <a:t>. 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>
                <a:solidFill>
                  <a:schemeClr val="bg1"/>
                </a:solidFill>
              </a:rPr>
              <a:t>Mais </a:t>
            </a:r>
            <a:r>
              <a:rPr lang="fr-FR" sz="2000" dirty="0">
                <a:solidFill>
                  <a:schemeClr val="bg1"/>
                </a:solidFill>
              </a:rPr>
              <a:t>la pastèque attachée à une objet plus léger va tomber plus vite que la pomme qui va freiner sa chute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2433AF6-7213-0741-A1D4-78AAC5FE2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315" y="3776180"/>
            <a:ext cx="3395771" cy="27845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C1F4D4-29D1-8DB4-5D7C-4DA05652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413" y="669925"/>
            <a:ext cx="3588640" cy="20365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6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9240ED-230F-B29B-8FF8-69E5054C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fr-FR" sz="3800">
                <a:solidFill>
                  <a:schemeClr val="bg1"/>
                </a:solidFill>
              </a:rPr>
              <a:t>Équation de la chute des corps 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4BA744-8F24-E90A-73EA-2C664D2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V = GT (la vitesse de la chute est égale au produit de chute t par l’accélération de la pesanteur g)</a:t>
            </a:r>
          </a:p>
          <a:p>
            <a:r>
              <a:rPr lang="fr-FR" sz="2000" dirty="0">
                <a:solidFill>
                  <a:schemeClr val="bg1"/>
                </a:solidFill>
              </a:rPr>
              <a:t>Tous les corps tombent à la même vitesse quelque soit leur masse dans le vide</a:t>
            </a:r>
          </a:p>
          <a:p>
            <a:r>
              <a:rPr lang="fr-FR" sz="2000" dirty="0">
                <a:solidFill>
                  <a:schemeClr val="bg1"/>
                </a:solidFill>
              </a:rPr>
              <a:t>La vitesse acquise est proportionnelle à la durée de la chute </a:t>
            </a:r>
          </a:p>
          <a:p>
            <a:r>
              <a:rPr lang="fr-FR" sz="2000" dirty="0">
                <a:solidFill>
                  <a:schemeClr val="bg1"/>
                </a:solidFill>
              </a:rPr>
              <a:t>La vitesse de la chute d’un objet est indépendante de la masse et de la nature du corps.</a:t>
            </a:r>
          </a:p>
          <a:p>
            <a:r>
              <a:rPr lang="fr-FR" sz="2000" dirty="0">
                <a:solidFill>
                  <a:schemeClr val="bg1"/>
                </a:solidFill>
              </a:rPr>
              <a:t>Loi confirmée en 1971 avec la mission Apollo 15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C7BD8AD-1940-B7E1-058A-F5317082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7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9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21CB4-8635-DDD8-183B-E6CBDBAE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Galilée, un mathématicien reconnu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359FAA-B26D-EF4D-D221-975EA24F4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89" r="-2" b="13499"/>
          <a:stretch/>
        </p:blipFill>
        <p:spPr>
          <a:xfrm>
            <a:off x="6095999" y="-6807565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9D95EA-7B97-D11E-13ED-929D48F519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977" r="2" b="11342"/>
          <a:stretch/>
        </p:blipFill>
        <p:spPr>
          <a:xfrm>
            <a:off x="7317057" y="11324516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9" name="trim.A74BBBC8-807F-4A56-BA10-B0E371513080.MOV">
            <a:hlinkClick r:id="" action="ppaction://media"/>
            <a:extLst>
              <a:ext uri="{FF2B5EF4-FFF2-40B4-BE49-F238E27FC236}">
                <a16:creationId xmlns:a16="http://schemas.microsoft.com/office/drawing/2014/main" id="{2A8EDF95-CD70-582D-C467-FFB0E49D54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1518708"/>
            <a:ext cx="6632222" cy="49741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B64C679-78F8-AFE2-9FB0-10DE89C42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5495" y="2245784"/>
            <a:ext cx="4279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1D30CA-E138-859C-C31D-9859DFA7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fr-FR" dirty="0"/>
              <a:t>Un astrophysicien qui devance son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B7BEA8-8BC4-FCF4-0D63-F721E28B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fr-FR" sz="1800" dirty="0"/>
              <a:t>Fin XVI : ouverture sur les bases de la mécanique —&gt; loi du mouvement : même vitesse, indépendamment de la masse</a:t>
            </a:r>
          </a:p>
          <a:p>
            <a:r>
              <a:rPr lang="fr-FR" sz="1800" dirty="0"/>
              <a:t>Parution de </a:t>
            </a:r>
            <a:r>
              <a:rPr lang="fr-FR" sz="1800" i="1" u="sng" dirty="0" err="1"/>
              <a:t>Sidereus</a:t>
            </a:r>
            <a:r>
              <a:rPr lang="fr-FR" sz="1800" i="1" u="sng" dirty="0"/>
              <a:t> </a:t>
            </a:r>
            <a:r>
              <a:rPr lang="fr-FR" sz="1800" i="1" u="sng" dirty="0" err="1"/>
              <a:t>Nuncius</a:t>
            </a:r>
            <a:r>
              <a:rPr lang="fr-FR" sz="1800" dirty="0"/>
              <a:t> en 1610 : lunette astronomique —&gt; montagnes et cratères sur la lune, marées et taches solaires </a:t>
            </a:r>
          </a:p>
          <a:p>
            <a:r>
              <a:rPr lang="fr-FR" sz="1800" dirty="0"/>
              <a:t>Dialogue sur les deux grands systèmes : 1632, marées = mouvement de rotation terrestre </a:t>
            </a:r>
          </a:p>
          <a:p>
            <a:r>
              <a:rPr lang="fr-FR" sz="1800" dirty="0"/>
              <a:t>Les phases de Venus, par rapport au Soleil et à la Terre</a:t>
            </a:r>
          </a:p>
          <a:p>
            <a:r>
              <a:rPr lang="fr-FR" sz="1800" dirty="0"/>
              <a:t>Affirme le modèle héliocentrique de </a:t>
            </a:r>
            <a:r>
              <a:rPr lang="fr-FR" sz="1800" dirty="0" err="1"/>
              <a:t>Copernic</a:t>
            </a:r>
            <a:endParaRPr lang="fr-FR" sz="1800" dirty="0"/>
          </a:p>
          <a:p>
            <a:r>
              <a:rPr lang="fr-FR" sz="1800" dirty="0"/>
              <a:t>Travail essentiel au développement de l’astrophysique moderne, ouvertures scientifiques étudiées ultérieurement </a:t>
            </a:r>
          </a:p>
          <a:p>
            <a:endParaRPr lang="fr-FR" sz="1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31CBC8-8923-EC2A-F9DF-B30AFD0E1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77" r="2" b="1134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A9F6CB-4204-06E7-6542-DFFFF4921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89" r="-2" b="13499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738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8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Galilée </vt:lpstr>
      <vt:lpstr>Biographie </vt:lpstr>
      <vt:lpstr>Présentation PowerPoint</vt:lpstr>
      <vt:lpstr>Présentation PowerPoint</vt:lpstr>
      <vt:lpstr>Comment Galilée a-t-il démenti la théorie d’Aristote ?</vt:lpstr>
      <vt:lpstr>Équation de la chute des corps </vt:lpstr>
      <vt:lpstr>Galilée, un mathématicien reconnu </vt:lpstr>
      <vt:lpstr>Un astrophysicien qui devance son temps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Galilée </dc:title>
  <dc:creator>Inès JANIAUD</dc:creator>
  <cp:lastModifiedBy>Inès JANIAUD</cp:lastModifiedBy>
  <cp:revision>1</cp:revision>
  <dcterms:created xsi:type="dcterms:W3CDTF">2024-02-07T19:50:41Z</dcterms:created>
  <dcterms:modified xsi:type="dcterms:W3CDTF">2024-02-08T09:36:52Z</dcterms:modified>
</cp:coreProperties>
</file>